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embedTrueTypeFonts="1" saveSubsetFonts="1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66" r:id="rId4"/>
    <p:sldId id="267" r:id="rId5"/>
    <p:sldId id="268" r:id="rId6"/>
    <p:sldId id="269" r:id="rId7"/>
    <p:sldId id="270" r:id="rId8"/>
    <p:sldId id="271" r:id="rId9"/>
    <p:sldId id="272" r:id="rId10"/>
    <p:sldId id="273" r:id="rId11"/>
    <p:sldId id="274" r:id="rId12"/>
  </p:sldIdLst>
  <p:sldSz cx="12192000" cy="6858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alibri Light" panose="020F0302020204030204" pitchFamily="34" charset="0"/>
      <p:regular r:id="rId18"/>
      <p:italic r:id="rId19"/>
    </p:embeddedFont>
    <p:embeddedFont>
      <p:font typeface="KoPubWorld돋움체_Pro Bold" panose="00000800000000000000" pitchFamily="50" charset="-127"/>
      <p:bold r:id="rId20"/>
    </p:embeddedFont>
    <p:embeddedFont>
      <p:font typeface="KoPubWorld돋움체_Pro Light" panose="00000300000000000000" pitchFamily="50" charset="-127"/>
      <p:regular r:id="rId21"/>
    </p:embeddedFont>
    <p:embeddedFont>
      <p:font typeface="맑은 고딕" panose="020B0503020000020004" pitchFamily="50" charset="-127"/>
      <p:regular r:id="rId22"/>
      <p:bold r:id="rId2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8B21"/>
    <a:srgbClr val="1E1E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7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91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34CCC1-AB5A-406F-871E-21D44DA0C1F5}" type="datetimeFigureOut">
              <a:rPr lang="ko-KR" altLang="en-US" smtClean="0"/>
              <a:t>2022-08-21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CCB686-69E8-47FE-9ABE-3C9C99617D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4301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CCB686-69E8-47FE-9ABE-3C9C99617DDA}" type="slidenum">
              <a:rPr lang="ko-KR" altLang="en-US" smtClean="0"/>
              <a:t>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00551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/>
              <a:t>Puppeteer</a:t>
            </a:r>
            <a:r>
              <a:rPr lang="ko-KR" altLang="en-US"/>
              <a:t>이라는 라이브러리를 사용할 것이다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CCB686-69E8-47FE-9ABE-3C9C99617DDA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9655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시연 진행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CCB686-69E8-47FE-9ABE-3C9C99617DDA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97965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크롤링은 인터넷 서비스의 핵심 기능 중 하나인 </a:t>
            </a:r>
            <a:r>
              <a:rPr lang="en-US" altLang="ko-KR"/>
              <a:t>“</a:t>
            </a:r>
            <a:r>
              <a:rPr lang="ko-KR" altLang="en-US"/>
              <a:t>검색서비스</a:t>
            </a:r>
            <a:r>
              <a:rPr lang="en-US" altLang="ko-KR"/>
              <a:t>＂</a:t>
            </a:r>
            <a:r>
              <a:rPr lang="ko-KR" altLang="en-US"/>
              <a:t>에서 쓰이는 대표적인 기술이며</a:t>
            </a:r>
            <a:r>
              <a:rPr lang="en-US" altLang="ko-KR"/>
              <a:t>, </a:t>
            </a:r>
            <a:r>
              <a:rPr lang="ko-KR" altLang="en-US"/>
              <a:t>전자상거래상에서의 가격 비교</a:t>
            </a:r>
            <a:r>
              <a:rPr lang="en-US" altLang="ko-KR"/>
              <a:t>, </a:t>
            </a:r>
            <a:r>
              <a:rPr lang="ko-KR" altLang="en-US"/>
              <a:t>정보보호 서비스 등 다양한 분야에서 활용되고있습니다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CCB686-69E8-47FE-9ABE-3C9C99617DDA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43388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CCB686-69E8-47FE-9ABE-3C9C99617DDA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2392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크롤링은 기본적으로 웹서비스와 같이 개방성을 전제로 한 서비스상에 존재하는 콘텐츠를 통신 프로토콜을 활용하여 수집하는 방식이므로</a:t>
            </a:r>
            <a:r>
              <a:rPr lang="en-US" altLang="ko-KR"/>
              <a:t>, </a:t>
            </a:r>
            <a:r>
              <a:rPr lang="ko-KR" altLang="en-US"/>
              <a:t>기술적으로는 정상적인 콘텐츠 요청과 특별히 다르지 않다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CCB686-69E8-47FE-9ABE-3C9C99617DDA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24485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인터넷의 서비스 자체가 태생적으로 개방성을 전제로 하므로 접근제어의 책임이 제공자에게 달려있다</a:t>
            </a:r>
            <a:r>
              <a:rPr lang="en-US" altLang="ko-KR"/>
              <a:t>.</a:t>
            </a:r>
          </a:p>
          <a:p>
            <a:r>
              <a:rPr lang="ko-KR" altLang="en-US"/>
              <a:t>따라서 공개된 자료이더라도</a:t>
            </a:r>
            <a:r>
              <a:rPr lang="en-US" altLang="ko-KR"/>
              <a:t>, </a:t>
            </a:r>
            <a:r>
              <a:rPr lang="ko-KR" altLang="en-US"/>
              <a:t>특정한 이용자만이 접근하기를 원한다면 서비스 제공자가 이에 대한 기술적 보호조치가 필요하다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CCB686-69E8-47FE-9ABE-3C9C99617DDA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07873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CCB686-69E8-47FE-9ABE-3C9C99617DDA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54471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물론 권고 정도의 접근 방지 설정이기 떄문에 파일에 접근할 수 있다</a:t>
            </a:r>
            <a:r>
              <a:rPr lang="en-US" altLang="ko-KR"/>
              <a:t>.</a:t>
            </a:r>
          </a:p>
          <a:p>
            <a:r>
              <a:rPr lang="ko-KR" altLang="en-US"/>
              <a:t>하지만 상업적으로 사용하는 행위의 경우 별개의 문제이다</a:t>
            </a:r>
            <a:r>
              <a:rPr lang="en-US" altLang="ko-KR"/>
              <a:t>. </a:t>
            </a:r>
            <a:r>
              <a:rPr lang="ko-KR" altLang="en-US"/>
              <a:t>조심하자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CCB686-69E8-47FE-9ABE-3C9C99617DDA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70777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CCB686-69E8-47FE-9ABE-3C9C99617DDA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09532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웹 크롤러 </a:t>
            </a:r>
            <a:r>
              <a:rPr lang="en-US" altLang="ko-KR"/>
              <a:t>: </a:t>
            </a:r>
            <a:r>
              <a:rPr lang="ko-KR" altLang="en-US"/>
              <a:t>웹사이트 방문 </a:t>
            </a:r>
            <a:r>
              <a:rPr lang="en-US" altLang="ko-KR"/>
              <a:t>-&gt; </a:t>
            </a:r>
            <a:r>
              <a:rPr lang="ko-KR" altLang="en-US"/>
              <a:t>데이터 인덱싱 </a:t>
            </a:r>
            <a:r>
              <a:rPr lang="en-US" altLang="ko-KR"/>
              <a:t>-&gt; </a:t>
            </a:r>
            <a:r>
              <a:rPr lang="ko-KR" altLang="en-US"/>
              <a:t>데이터베이스 저장</a:t>
            </a:r>
            <a:endParaRPr lang="en-US" altLang="ko-KR"/>
          </a:p>
          <a:p>
            <a:r>
              <a:rPr lang="ko-KR" altLang="en-US"/>
              <a:t>저희는 데이터베이스 저장을 제외한 웹사이트 방문 </a:t>
            </a:r>
            <a:r>
              <a:rPr lang="en-US" altLang="ko-KR"/>
              <a:t>-&gt; </a:t>
            </a:r>
            <a:r>
              <a:rPr lang="ko-KR" altLang="en-US"/>
              <a:t>데이터 인덱싱</a:t>
            </a:r>
            <a:r>
              <a:rPr lang="en-US" altLang="ko-KR"/>
              <a:t> </a:t>
            </a:r>
            <a:r>
              <a:rPr lang="ko-KR" altLang="en-US"/>
              <a:t>까지 배우도록하겠습니다</a:t>
            </a:r>
            <a:r>
              <a:rPr lang="en-US" altLang="ko-KR"/>
              <a:t>.</a:t>
            </a:r>
            <a:r>
              <a:rPr lang="ko-KR" altLang="en-US"/>
              <a:t>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CCB686-69E8-47FE-9ABE-3C9C99617DDA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53470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EFA05-20A2-47F1-BB4B-334070D74243}" type="datetime1">
              <a:rPr lang="ko-KR" altLang="en-US" smtClean="0"/>
              <a:t>2022-08-21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4390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FB2AB-C295-4721-A401-FAEDB4E940B2}" type="datetime1">
              <a:rPr lang="ko-KR" altLang="en-US" smtClean="0"/>
              <a:t>2022-08-21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77510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AAED6-6817-4882-8792-E64929AB0085}" type="datetime1">
              <a:rPr lang="ko-KR" altLang="en-US" smtClean="0"/>
              <a:t>2022-08-21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70461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3D1B3-93DF-451D-8CD9-9476755630FF}" type="datetime1">
              <a:rPr lang="ko-KR" altLang="en-US" smtClean="0"/>
              <a:t>2022-08-21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1606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259ACA-9674-408D-97F3-391608FFE108}" type="datetime1">
              <a:rPr lang="ko-KR" altLang="en-US" smtClean="0"/>
              <a:t>2022-08-21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2838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AD099-467A-4987-A48B-0EF5E3E9653F}" type="datetime1">
              <a:rPr lang="ko-KR" altLang="en-US" smtClean="0"/>
              <a:t>2022-08-21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23240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45D0C9-7329-4242-8826-8747FBED3634}" type="datetime1">
              <a:rPr lang="ko-KR" altLang="en-US" smtClean="0"/>
              <a:t>2022-08-21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03545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9AD3F-02D3-452E-986F-12C7712465B4}" type="datetime1">
              <a:rPr lang="ko-KR" altLang="en-US" smtClean="0"/>
              <a:t>2022-08-21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62851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3F371-4861-4DE4-99EC-E9B1D5660BEA}" type="datetime1">
              <a:rPr lang="ko-KR" altLang="en-US" smtClean="0"/>
              <a:t>2022-08-21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49001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A7BE8-36FB-4149-B241-E68458CCA5E5}" type="datetime1">
              <a:rPr lang="ko-KR" altLang="en-US" smtClean="0"/>
              <a:t>2022-08-21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47594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B5FA79-3404-42F7-A49A-CC74E60EA1E1}" type="datetime1">
              <a:rPr lang="ko-KR" altLang="en-US" smtClean="0"/>
              <a:t>2022-08-21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77015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881A52-7C62-4FA1-B860-EF0290E1B1D0}" type="datetime1">
              <a:rPr lang="ko-KR" altLang="en-US" smtClean="0"/>
              <a:t>2022-08-21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75683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7CD4D1-27A0-48DE-B9B7-CEE9B5244AA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소프트웨어 나눔 축제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E4E51A9-8C22-470F-8987-A875C1AF808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AnA – Node.js</a:t>
            </a:r>
            <a:r>
              <a:rPr lang="ko-KR" altLang="en-US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로 크롤링해보기</a:t>
            </a:r>
          </a:p>
        </p:txBody>
      </p:sp>
    </p:spTree>
    <p:extLst>
      <p:ext uri="{BB962C8B-B14F-4D97-AF65-F5344CB8AC3E}">
        <p14:creationId xmlns:p14="http://schemas.microsoft.com/office/powerpoint/2010/main" val="36878284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2E4573A6-E349-4EEA-A03A-94CCCCC6EA9B}"/>
              </a:ext>
            </a:extLst>
          </p:cNvPr>
          <p:cNvCxnSpPr/>
          <p:nvPr/>
        </p:nvCxnSpPr>
        <p:spPr>
          <a:xfrm>
            <a:off x="2708364" y="607423"/>
            <a:ext cx="0" cy="5852160"/>
          </a:xfrm>
          <a:prstGeom prst="line">
            <a:avLst/>
          </a:prstGeom>
          <a:ln>
            <a:solidFill>
              <a:srgbClr val="F48B2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1F73623-4556-483C-B9AD-CBBA432E5AD6}"/>
              </a:ext>
            </a:extLst>
          </p:cNvPr>
          <p:cNvSpPr txBox="1"/>
          <p:nvPr/>
        </p:nvSpPr>
        <p:spPr>
          <a:xfrm>
            <a:off x="409303" y="775063"/>
            <a:ext cx="22816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60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미리보기</a:t>
            </a:r>
            <a:endParaRPr lang="en-US" altLang="ko-KR" sz="360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78FBFA-EC1D-4908-A0EA-C83F2F6FA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948151-16D6-4FC5-B055-3ED49D600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C3DEDA-C68F-3492-368A-94D385E30695}"/>
              </a:ext>
            </a:extLst>
          </p:cNvPr>
          <p:cNvSpPr txBox="1"/>
          <p:nvPr/>
        </p:nvSpPr>
        <p:spPr>
          <a:xfrm>
            <a:off x="3240000" y="720000"/>
            <a:ext cx="18571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Puppeteer</a:t>
            </a:r>
          </a:p>
        </p:txBody>
      </p:sp>
      <p:pic>
        <p:nvPicPr>
          <p:cNvPr id="1026" name="Picture 2" descr="GitHub - puppeteer/puppeteer: Headless Chrome Node.js API">
            <a:extLst>
              <a:ext uri="{FF2B5EF4-FFF2-40B4-BE49-F238E27FC236}">
                <a16:creationId xmlns:a16="http://schemas.microsoft.com/office/drawing/2014/main" id="{E50E1956-8626-E36E-F54F-C91D81B3F2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4875" y="1687080"/>
            <a:ext cx="2762250" cy="4019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28260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2E4573A6-E349-4EEA-A03A-94CCCCC6EA9B}"/>
              </a:ext>
            </a:extLst>
          </p:cNvPr>
          <p:cNvCxnSpPr/>
          <p:nvPr/>
        </p:nvCxnSpPr>
        <p:spPr>
          <a:xfrm>
            <a:off x="2708364" y="607423"/>
            <a:ext cx="0" cy="5852160"/>
          </a:xfrm>
          <a:prstGeom prst="line">
            <a:avLst/>
          </a:prstGeom>
          <a:ln>
            <a:solidFill>
              <a:srgbClr val="F48B2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1F73623-4556-483C-B9AD-CBBA432E5AD6}"/>
              </a:ext>
            </a:extLst>
          </p:cNvPr>
          <p:cNvSpPr txBox="1"/>
          <p:nvPr/>
        </p:nvSpPr>
        <p:spPr>
          <a:xfrm>
            <a:off x="409303" y="775063"/>
            <a:ext cx="22816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60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미리보기</a:t>
            </a:r>
            <a:endParaRPr lang="en-US" altLang="ko-KR" sz="360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78FBFA-EC1D-4908-A0EA-C83F2F6FA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948151-16D6-4FC5-B055-3ED49D600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C3DEDA-C68F-3492-368A-94D385E30695}"/>
              </a:ext>
            </a:extLst>
          </p:cNvPr>
          <p:cNvSpPr txBox="1"/>
          <p:nvPr/>
        </p:nvSpPr>
        <p:spPr>
          <a:xfrm>
            <a:off x="3240000" y="720000"/>
            <a:ext cx="708078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시연 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- </a:t>
            </a: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검색어책 추천 받기 </a:t>
            </a:r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</a:t>
            </a:r>
            <a:r>
              <a:rPr lang="ko-KR" altLang="en-US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생각나는 검색어를 입력해보세요</a:t>
            </a:r>
            <a:r>
              <a:rPr lang="en-US" altLang="ko-KR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! </a:t>
            </a:r>
            <a:r>
              <a:rPr lang="ko-KR" altLang="en-US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책을 추천해 줄거예요</a:t>
            </a:r>
            <a:r>
              <a:rPr lang="en-US" altLang="ko-KR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!</a:t>
            </a:r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774728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2E4573A6-E349-4EEA-A03A-94CCCCC6EA9B}"/>
              </a:ext>
            </a:extLst>
          </p:cNvPr>
          <p:cNvCxnSpPr/>
          <p:nvPr/>
        </p:nvCxnSpPr>
        <p:spPr>
          <a:xfrm>
            <a:off x="2708364" y="607423"/>
            <a:ext cx="0" cy="5852160"/>
          </a:xfrm>
          <a:prstGeom prst="line">
            <a:avLst/>
          </a:prstGeom>
          <a:ln>
            <a:solidFill>
              <a:srgbClr val="F48B2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1F73623-4556-483C-B9AD-CBBA432E5AD6}"/>
              </a:ext>
            </a:extLst>
          </p:cNvPr>
          <p:cNvSpPr txBox="1"/>
          <p:nvPr/>
        </p:nvSpPr>
        <p:spPr>
          <a:xfrm>
            <a:off x="409303" y="775063"/>
            <a:ext cx="22816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60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크롤링의 이해</a:t>
            </a:r>
            <a:endParaRPr lang="en-US" altLang="ko-KR" sz="360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78FBFA-EC1D-4908-A0EA-C83F2F6FA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948151-16D6-4FC5-B055-3ED49D600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1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319D91-0FE6-8DB6-FC2B-16083C246A9C}"/>
              </a:ext>
            </a:extLst>
          </p:cNvPr>
          <p:cNvSpPr txBox="1"/>
          <p:nvPr/>
        </p:nvSpPr>
        <p:spPr>
          <a:xfrm>
            <a:off x="0" y="2212683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1.</a:t>
            </a:r>
            <a:r>
              <a:rPr lang="ko-KR" altLang="en-US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크롤링이란</a:t>
            </a:r>
            <a:r>
              <a:rPr lang="en-US" altLang="ko-KR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?</a:t>
            </a:r>
            <a:endParaRPr lang="ko-KR" altLang="en-US" sz="24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692192-A0BD-FB9A-DFCD-80FCD2E6A0B4}"/>
              </a:ext>
            </a:extLst>
          </p:cNvPr>
          <p:cNvSpPr txBox="1"/>
          <p:nvPr/>
        </p:nvSpPr>
        <p:spPr>
          <a:xfrm>
            <a:off x="15595" y="2691126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2. </a:t>
            </a:r>
            <a:r>
              <a:rPr lang="ko-KR" altLang="en-US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크롤링 이야기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C3DEDA-C68F-3492-368A-94D385E30695}"/>
              </a:ext>
            </a:extLst>
          </p:cNvPr>
          <p:cNvSpPr txBox="1"/>
          <p:nvPr/>
        </p:nvSpPr>
        <p:spPr>
          <a:xfrm>
            <a:off x="3240000" y="720000"/>
            <a:ext cx="19223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크롤링이란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D425946-D0B5-7CAC-F775-447D97D70ACF}"/>
              </a:ext>
            </a:extLst>
          </p:cNvPr>
          <p:cNvSpPr txBox="1"/>
          <p:nvPr/>
        </p:nvSpPr>
        <p:spPr>
          <a:xfrm>
            <a:off x="3240000" y="2053850"/>
            <a:ext cx="800571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크롤링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(Crawling)</a:t>
            </a: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은 웹 콘텐츠를 검색하고</a:t>
            </a:r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해당 콘텐츠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(</a:t>
            </a: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이미지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, </a:t>
            </a: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텍스트 등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)</a:t>
            </a: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를 추출하는 행위입니다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1851C7-6038-B468-DFFA-DB94AD02D7CA}"/>
              </a:ext>
            </a:extLst>
          </p:cNvPr>
          <p:cNvSpPr txBox="1"/>
          <p:nvPr/>
        </p:nvSpPr>
        <p:spPr>
          <a:xfrm>
            <a:off x="15595" y="3165571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3. </a:t>
            </a:r>
            <a:r>
              <a:rPr lang="ko-KR" altLang="en-US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크롤링 과정</a:t>
            </a:r>
          </a:p>
        </p:txBody>
      </p:sp>
    </p:spTree>
    <p:extLst>
      <p:ext uri="{BB962C8B-B14F-4D97-AF65-F5344CB8AC3E}">
        <p14:creationId xmlns:p14="http://schemas.microsoft.com/office/powerpoint/2010/main" val="20995641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2E4573A6-E349-4EEA-A03A-94CCCCC6EA9B}"/>
              </a:ext>
            </a:extLst>
          </p:cNvPr>
          <p:cNvCxnSpPr/>
          <p:nvPr/>
        </p:nvCxnSpPr>
        <p:spPr>
          <a:xfrm>
            <a:off x="2708364" y="607423"/>
            <a:ext cx="0" cy="5852160"/>
          </a:xfrm>
          <a:prstGeom prst="line">
            <a:avLst/>
          </a:prstGeom>
          <a:ln>
            <a:solidFill>
              <a:srgbClr val="F48B2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1F73623-4556-483C-B9AD-CBBA432E5AD6}"/>
              </a:ext>
            </a:extLst>
          </p:cNvPr>
          <p:cNvSpPr txBox="1"/>
          <p:nvPr/>
        </p:nvSpPr>
        <p:spPr>
          <a:xfrm>
            <a:off x="409303" y="775063"/>
            <a:ext cx="22816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60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크롤링의 이해</a:t>
            </a:r>
            <a:endParaRPr lang="en-US" altLang="ko-KR" sz="360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78FBFA-EC1D-4908-A0EA-C83F2F6FA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948151-16D6-4FC5-B055-3ED49D600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319D91-0FE6-8DB6-FC2B-16083C246A9C}"/>
              </a:ext>
            </a:extLst>
          </p:cNvPr>
          <p:cNvSpPr txBox="1"/>
          <p:nvPr/>
        </p:nvSpPr>
        <p:spPr>
          <a:xfrm>
            <a:off x="0" y="2212683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1.</a:t>
            </a:r>
            <a:r>
              <a:rPr lang="ko-KR" altLang="en-US" sz="2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크롤링이란</a:t>
            </a:r>
            <a:r>
              <a:rPr lang="en-US" altLang="ko-KR" sz="2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?</a:t>
            </a:r>
            <a:endParaRPr lang="ko-KR" altLang="en-US" sz="2400">
              <a:solidFill>
                <a:schemeClr val="tx1">
                  <a:alpha val="40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692192-A0BD-FB9A-DFCD-80FCD2E6A0B4}"/>
              </a:ext>
            </a:extLst>
          </p:cNvPr>
          <p:cNvSpPr txBox="1"/>
          <p:nvPr/>
        </p:nvSpPr>
        <p:spPr>
          <a:xfrm>
            <a:off x="15595" y="2691126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2. </a:t>
            </a:r>
            <a:r>
              <a:rPr lang="ko-KR" altLang="en-US" sz="2400"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크롤링 이야기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C3DEDA-C68F-3492-368A-94D385E30695}"/>
              </a:ext>
            </a:extLst>
          </p:cNvPr>
          <p:cNvSpPr txBox="1"/>
          <p:nvPr/>
        </p:nvSpPr>
        <p:spPr>
          <a:xfrm>
            <a:off x="3240000" y="720000"/>
            <a:ext cx="21643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크롤링 이야기</a:t>
            </a:r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D425946-D0B5-7CAC-F775-447D97D70ACF}"/>
              </a:ext>
            </a:extLst>
          </p:cNvPr>
          <p:cNvSpPr txBox="1"/>
          <p:nvPr/>
        </p:nvSpPr>
        <p:spPr>
          <a:xfrm>
            <a:off x="3240000" y="2053850"/>
            <a:ext cx="1851789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기술적 측면</a:t>
            </a:r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보안 측면</a:t>
            </a:r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윤리적 측면</a:t>
            </a:r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1851C7-6038-B468-DFFA-DB94AD02D7CA}"/>
              </a:ext>
            </a:extLst>
          </p:cNvPr>
          <p:cNvSpPr txBox="1"/>
          <p:nvPr/>
        </p:nvSpPr>
        <p:spPr>
          <a:xfrm>
            <a:off x="15595" y="3165571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3. </a:t>
            </a:r>
            <a:r>
              <a:rPr lang="ko-KR" altLang="en-US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크롤링 과정</a:t>
            </a:r>
          </a:p>
        </p:txBody>
      </p:sp>
    </p:spTree>
    <p:extLst>
      <p:ext uri="{BB962C8B-B14F-4D97-AF65-F5344CB8AC3E}">
        <p14:creationId xmlns:p14="http://schemas.microsoft.com/office/powerpoint/2010/main" val="22050164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2E4573A6-E349-4EEA-A03A-94CCCCC6EA9B}"/>
              </a:ext>
            </a:extLst>
          </p:cNvPr>
          <p:cNvCxnSpPr/>
          <p:nvPr/>
        </p:nvCxnSpPr>
        <p:spPr>
          <a:xfrm>
            <a:off x="2708364" y="607423"/>
            <a:ext cx="0" cy="5852160"/>
          </a:xfrm>
          <a:prstGeom prst="line">
            <a:avLst/>
          </a:prstGeom>
          <a:ln>
            <a:solidFill>
              <a:srgbClr val="F48B2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1F73623-4556-483C-B9AD-CBBA432E5AD6}"/>
              </a:ext>
            </a:extLst>
          </p:cNvPr>
          <p:cNvSpPr txBox="1"/>
          <p:nvPr/>
        </p:nvSpPr>
        <p:spPr>
          <a:xfrm>
            <a:off x="409303" y="775063"/>
            <a:ext cx="22816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60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크롤링의 이해</a:t>
            </a:r>
            <a:endParaRPr lang="en-US" altLang="ko-KR" sz="360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78FBFA-EC1D-4908-A0EA-C83F2F6FA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948151-16D6-4FC5-B055-3ED49D600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319D91-0FE6-8DB6-FC2B-16083C246A9C}"/>
              </a:ext>
            </a:extLst>
          </p:cNvPr>
          <p:cNvSpPr txBox="1"/>
          <p:nvPr/>
        </p:nvSpPr>
        <p:spPr>
          <a:xfrm>
            <a:off x="0" y="2212683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1.</a:t>
            </a:r>
            <a:r>
              <a:rPr lang="ko-KR" altLang="en-US" sz="2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크롤링이란</a:t>
            </a:r>
            <a:r>
              <a:rPr lang="en-US" altLang="ko-KR" sz="2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?</a:t>
            </a:r>
            <a:endParaRPr lang="ko-KR" altLang="en-US" sz="2400">
              <a:solidFill>
                <a:schemeClr val="tx1">
                  <a:alpha val="40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692192-A0BD-FB9A-DFCD-80FCD2E6A0B4}"/>
              </a:ext>
            </a:extLst>
          </p:cNvPr>
          <p:cNvSpPr txBox="1"/>
          <p:nvPr/>
        </p:nvSpPr>
        <p:spPr>
          <a:xfrm>
            <a:off x="15595" y="2691126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2. </a:t>
            </a:r>
            <a:r>
              <a:rPr lang="ko-KR" altLang="en-US" sz="2400"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크롤링 이야기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C3DEDA-C68F-3492-368A-94D385E30695}"/>
              </a:ext>
            </a:extLst>
          </p:cNvPr>
          <p:cNvSpPr txBox="1"/>
          <p:nvPr/>
        </p:nvSpPr>
        <p:spPr>
          <a:xfrm>
            <a:off x="3240000" y="720000"/>
            <a:ext cx="21643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크롤링 이야기</a:t>
            </a:r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D425946-D0B5-7CAC-F775-447D97D70ACF}"/>
              </a:ext>
            </a:extLst>
          </p:cNvPr>
          <p:cNvSpPr txBox="1"/>
          <p:nvPr/>
        </p:nvSpPr>
        <p:spPr>
          <a:xfrm>
            <a:off x="3240000" y="2053850"/>
            <a:ext cx="7770076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기술적 측면</a:t>
            </a:r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en-US" altLang="ko-KR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</a:t>
            </a:r>
            <a:r>
              <a:rPr lang="ko-KR" altLang="en-US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크롤링은 통신 프로토콜을 활용한 콘텐츠 수집 방식입니다</a:t>
            </a:r>
            <a:r>
              <a:rPr lang="en-US" altLang="ko-KR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.</a:t>
            </a:r>
          </a:p>
          <a:p>
            <a:r>
              <a:rPr lang="en-US" altLang="ko-KR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</a:t>
            </a:r>
            <a:r>
              <a:rPr lang="ko-KR" altLang="en-US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기술적으로는 정상적인 콘텐츠 요청과 특별히 다르지않습니다</a:t>
            </a:r>
            <a:r>
              <a:rPr lang="en-US" altLang="ko-KR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.</a:t>
            </a:r>
          </a:p>
          <a:p>
            <a:endParaRPr lang="en-US" altLang="ko-KR" sz="24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보안 측면</a:t>
            </a:r>
            <a:endParaRPr lang="en-US" altLang="ko-KR" sz="1400">
              <a:solidFill>
                <a:schemeClr val="tx1">
                  <a:alpha val="40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윤리적 측면</a:t>
            </a:r>
            <a:endParaRPr lang="en-US" altLang="ko-KR" sz="1400">
              <a:solidFill>
                <a:schemeClr val="tx1">
                  <a:alpha val="40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1851C7-6038-B468-DFFA-DB94AD02D7CA}"/>
              </a:ext>
            </a:extLst>
          </p:cNvPr>
          <p:cNvSpPr txBox="1"/>
          <p:nvPr/>
        </p:nvSpPr>
        <p:spPr>
          <a:xfrm>
            <a:off x="15595" y="3165571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3. </a:t>
            </a:r>
            <a:r>
              <a:rPr lang="ko-KR" altLang="en-US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크롤링 과정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42B22F9-3EA5-DCA1-CB23-ADB1E8A02EAA}"/>
              </a:ext>
            </a:extLst>
          </p:cNvPr>
          <p:cNvSpPr txBox="1"/>
          <p:nvPr/>
        </p:nvSpPr>
        <p:spPr>
          <a:xfrm>
            <a:off x="6724006" y="6048573"/>
            <a:ext cx="46297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통신 프로토콜 </a:t>
            </a:r>
            <a:r>
              <a:rPr lang="en-US" altLang="ko-KR" sz="1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: </a:t>
            </a:r>
            <a:r>
              <a:rPr lang="ko-KR" altLang="en-US" sz="1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컴퓨터 사이에서 메시지를 주고 받는 규칙 체계</a:t>
            </a:r>
            <a:endParaRPr lang="en-US" altLang="ko-KR" sz="14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874618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2E4573A6-E349-4EEA-A03A-94CCCCC6EA9B}"/>
              </a:ext>
            </a:extLst>
          </p:cNvPr>
          <p:cNvCxnSpPr/>
          <p:nvPr/>
        </p:nvCxnSpPr>
        <p:spPr>
          <a:xfrm>
            <a:off x="2708364" y="607423"/>
            <a:ext cx="0" cy="5852160"/>
          </a:xfrm>
          <a:prstGeom prst="line">
            <a:avLst/>
          </a:prstGeom>
          <a:ln>
            <a:solidFill>
              <a:srgbClr val="F48B2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1F73623-4556-483C-B9AD-CBBA432E5AD6}"/>
              </a:ext>
            </a:extLst>
          </p:cNvPr>
          <p:cNvSpPr txBox="1"/>
          <p:nvPr/>
        </p:nvSpPr>
        <p:spPr>
          <a:xfrm>
            <a:off x="409303" y="775063"/>
            <a:ext cx="22816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60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크롤링의 이해</a:t>
            </a:r>
            <a:endParaRPr lang="en-US" altLang="ko-KR" sz="360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78FBFA-EC1D-4908-A0EA-C83F2F6FA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948151-16D6-4FC5-B055-3ED49D600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319D91-0FE6-8DB6-FC2B-16083C246A9C}"/>
              </a:ext>
            </a:extLst>
          </p:cNvPr>
          <p:cNvSpPr txBox="1"/>
          <p:nvPr/>
        </p:nvSpPr>
        <p:spPr>
          <a:xfrm>
            <a:off x="0" y="2212683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1.</a:t>
            </a:r>
            <a:r>
              <a:rPr lang="ko-KR" altLang="en-US" sz="2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크롤링이란</a:t>
            </a:r>
            <a:r>
              <a:rPr lang="en-US" altLang="ko-KR" sz="2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?</a:t>
            </a:r>
            <a:endParaRPr lang="ko-KR" altLang="en-US" sz="2400">
              <a:solidFill>
                <a:schemeClr val="tx1">
                  <a:alpha val="40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692192-A0BD-FB9A-DFCD-80FCD2E6A0B4}"/>
              </a:ext>
            </a:extLst>
          </p:cNvPr>
          <p:cNvSpPr txBox="1"/>
          <p:nvPr/>
        </p:nvSpPr>
        <p:spPr>
          <a:xfrm>
            <a:off x="15595" y="2691126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2. </a:t>
            </a:r>
            <a:r>
              <a:rPr lang="ko-KR" altLang="en-US" sz="2400"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크롤링 이야기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C3DEDA-C68F-3492-368A-94D385E30695}"/>
              </a:ext>
            </a:extLst>
          </p:cNvPr>
          <p:cNvSpPr txBox="1"/>
          <p:nvPr/>
        </p:nvSpPr>
        <p:spPr>
          <a:xfrm>
            <a:off x="3240000" y="720000"/>
            <a:ext cx="21643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크롤링 이야기</a:t>
            </a:r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D425946-D0B5-7CAC-F775-447D97D70ACF}"/>
              </a:ext>
            </a:extLst>
          </p:cNvPr>
          <p:cNvSpPr txBox="1"/>
          <p:nvPr/>
        </p:nvSpPr>
        <p:spPr>
          <a:xfrm>
            <a:off x="3240000" y="2053850"/>
            <a:ext cx="8517075" cy="26161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기술적 측면</a:t>
            </a:r>
            <a:endParaRPr lang="en-US" altLang="ko-KR" sz="1400">
              <a:solidFill>
                <a:schemeClr val="tx1">
                  <a:alpha val="40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24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보안 측면</a:t>
            </a:r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</a:t>
            </a: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공개된 자료에서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, </a:t>
            </a: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특정한 이용자만이 접근하기를 원한다면</a:t>
            </a:r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</a:t>
            </a: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서비스 제공자는 이에 대한 기술적 보호조치가 필요합니다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.</a:t>
            </a:r>
          </a:p>
          <a:p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윤리적 측면</a:t>
            </a:r>
            <a:endParaRPr lang="en-US" altLang="ko-KR" sz="1400">
              <a:solidFill>
                <a:schemeClr val="tx1">
                  <a:alpha val="40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1851C7-6038-B468-DFFA-DB94AD02D7CA}"/>
              </a:ext>
            </a:extLst>
          </p:cNvPr>
          <p:cNvSpPr txBox="1"/>
          <p:nvPr/>
        </p:nvSpPr>
        <p:spPr>
          <a:xfrm>
            <a:off x="15595" y="3165571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3. </a:t>
            </a:r>
            <a:r>
              <a:rPr lang="ko-KR" altLang="en-US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크롤링 과정</a:t>
            </a:r>
          </a:p>
        </p:txBody>
      </p:sp>
    </p:spTree>
    <p:extLst>
      <p:ext uri="{BB962C8B-B14F-4D97-AF65-F5344CB8AC3E}">
        <p14:creationId xmlns:p14="http://schemas.microsoft.com/office/powerpoint/2010/main" val="39749918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2E4573A6-E349-4EEA-A03A-94CCCCC6EA9B}"/>
              </a:ext>
            </a:extLst>
          </p:cNvPr>
          <p:cNvCxnSpPr/>
          <p:nvPr/>
        </p:nvCxnSpPr>
        <p:spPr>
          <a:xfrm>
            <a:off x="2708364" y="607423"/>
            <a:ext cx="0" cy="5852160"/>
          </a:xfrm>
          <a:prstGeom prst="line">
            <a:avLst/>
          </a:prstGeom>
          <a:ln>
            <a:solidFill>
              <a:srgbClr val="F48B2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1F73623-4556-483C-B9AD-CBBA432E5AD6}"/>
              </a:ext>
            </a:extLst>
          </p:cNvPr>
          <p:cNvSpPr txBox="1"/>
          <p:nvPr/>
        </p:nvSpPr>
        <p:spPr>
          <a:xfrm>
            <a:off x="409303" y="775063"/>
            <a:ext cx="22816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60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크롤링의 이해</a:t>
            </a:r>
            <a:endParaRPr lang="en-US" altLang="ko-KR" sz="360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78FBFA-EC1D-4908-A0EA-C83F2F6FA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948151-16D6-4FC5-B055-3ED49D600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319D91-0FE6-8DB6-FC2B-16083C246A9C}"/>
              </a:ext>
            </a:extLst>
          </p:cNvPr>
          <p:cNvSpPr txBox="1"/>
          <p:nvPr/>
        </p:nvSpPr>
        <p:spPr>
          <a:xfrm>
            <a:off x="0" y="2212683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1.</a:t>
            </a:r>
            <a:r>
              <a:rPr lang="ko-KR" altLang="en-US" sz="2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크롤링이란</a:t>
            </a:r>
            <a:r>
              <a:rPr lang="en-US" altLang="ko-KR" sz="2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?</a:t>
            </a:r>
            <a:endParaRPr lang="ko-KR" altLang="en-US" sz="2400">
              <a:solidFill>
                <a:schemeClr val="tx1">
                  <a:alpha val="40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692192-A0BD-FB9A-DFCD-80FCD2E6A0B4}"/>
              </a:ext>
            </a:extLst>
          </p:cNvPr>
          <p:cNvSpPr txBox="1"/>
          <p:nvPr/>
        </p:nvSpPr>
        <p:spPr>
          <a:xfrm>
            <a:off x="15595" y="2691126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2. </a:t>
            </a:r>
            <a:r>
              <a:rPr lang="ko-KR" altLang="en-US" sz="2400"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크롤링 이야기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C3DEDA-C68F-3492-368A-94D385E30695}"/>
              </a:ext>
            </a:extLst>
          </p:cNvPr>
          <p:cNvSpPr txBox="1"/>
          <p:nvPr/>
        </p:nvSpPr>
        <p:spPr>
          <a:xfrm>
            <a:off x="3240000" y="720000"/>
            <a:ext cx="21643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크롤링 이야기</a:t>
            </a:r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D425946-D0B5-7CAC-F775-447D97D70ACF}"/>
              </a:ext>
            </a:extLst>
          </p:cNvPr>
          <p:cNvSpPr txBox="1"/>
          <p:nvPr/>
        </p:nvSpPr>
        <p:spPr>
          <a:xfrm>
            <a:off x="3240000" y="2053850"/>
            <a:ext cx="7162538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기술적 측면</a:t>
            </a:r>
            <a:endParaRPr lang="en-US" altLang="ko-KR" sz="24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보안 측면</a:t>
            </a:r>
            <a:endParaRPr lang="en-US" altLang="ko-KR" sz="1400">
              <a:solidFill>
                <a:schemeClr val="tx1">
                  <a:alpha val="40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윤리적 측면</a:t>
            </a:r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</a:t>
            </a: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각 사이트의 특정 루트에서 규칙을 살펴야합니다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1851C7-6038-B468-DFFA-DB94AD02D7CA}"/>
              </a:ext>
            </a:extLst>
          </p:cNvPr>
          <p:cNvSpPr txBox="1"/>
          <p:nvPr/>
        </p:nvSpPr>
        <p:spPr>
          <a:xfrm>
            <a:off x="15595" y="3165571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3. </a:t>
            </a:r>
            <a:r>
              <a:rPr lang="ko-KR" altLang="en-US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크롤링 과정</a:t>
            </a:r>
          </a:p>
        </p:txBody>
      </p:sp>
    </p:spTree>
    <p:extLst>
      <p:ext uri="{BB962C8B-B14F-4D97-AF65-F5344CB8AC3E}">
        <p14:creationId xmlns:p14="http://schemas.microsoft.com/office/powerpoint/2010/main" val="25488072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2E4573A6-E349-4EEA-A03A-94CCCCC6EA9B}"/>
              </a:ext>
            </a:extLst>
          </p:cNvPr>
          <p:cNvCxnSpPr/>
          <p:nvPr/>
        </p:nvCxnSpPr>
        <p:spPr>
          <a:xfrm>
            <a:off x="2708364" y="607423"/>
            <a:ext cx="0" cy="5852160"/>
          </a:xfrm>
          <a:prstGeom prst="line">
            <a:avLst/>
          </a:prstGeom>
          <a:ln>
            <a:solidFill>
              <a:srgbClr val="F48B2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1F73623-4556-483C-B9AD-CBBA432E5AD6}"/>
              </a:ext>
            </a:extLst>
          </p:cNvPr>
          <p:cNvSpPr txBox="1"/>
          <p:nvPr/>
        </p:nvSpPr>
        <p:spPr>
          <a:xfrm>
            <a:off x="409303" y="775063"/>
            <a:ext cx="22816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60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크롤링의 이해</a:t>
            </a:r>
            <a:endParaRPr lang="en-US" altLang="ko-KR" sz="360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78FBFA-EC1D-4908-A0EA-C83F2F6FA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948151-16D6-4FC5-B055-3ED49D600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319D91-0FE6-8DB6-FC2B-16083C246A9C}"/>
              </a:ext>
            </a:extLst>
          </p:cNvPr>
          <p:cNvSpPr txBox="1"/>
          <p:nvPr/>
        </p:nvSpPr>
        <p:spPr>
          <a:xfrm>
            <a:off x="0" y="2212683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1.</a:t>
            </a:r>
            <a:r>
              <a:rPr lang="ko-KR" altLang="en-US" sz="2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크롤링이란</a:t>
            </a:r>
            <a:r>
              <a:rPr lang="en-US" altLang="ko-KR" sz="2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?</a:t>
            </a:r>
            <a:endParaRPr lang="ko-KR" altLang="en-US" sz="2400">
              <a:solidFill>
                <a:schemeClr val="tx1">
                  <a:alpha val="40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692192-A0BD-FB9A-DFCD-80FCD2E6A0B4}"/>
              </a:ext>
            </a:extLst>
          </p:cNvPr>
          <p:cNvSpPr txBox="1"/>
          <p:nvPr/>
        </p:nvSpPr>
        <p:spPr>
          <a:xfrm>
            <a:off x="15595" y="2691126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2. </a:t>
            </a:r>
            <a:r>
              <a:rPr lang="ko-KR" altLang="en-US" sz="2400"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크롤링 이야기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C3DEDA-C68F-3492-368A-94D385E30695}"/>
              </a:ext>
            </a:extLst>
          </p:cNvPr>
          <p:cNvSpPr txBox="1"/>
          <p:nvPr/>
        </p:nvSpPr>
        <p:spPr>
          <a:xfrm>
            <a:off x="3240000" y="720000"/>
            <a:ext cx="716253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윤리적 측면</a:t>
            </a:r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</a:t>
            </a: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각 사이트의 특정 루트에서 규칙을 살펴야합니다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D425946-D0B5-7CAC-F775-447D97D70ACF}"/>
              </a:ext>
            </a:extLst>
          </p:cNvPr>
          <p:cNvSpPr txBox="1"/>
          <p:nvPr/>
        </p:nvSpPr>
        <p:spPr>
          <a:xfrm>
            <a:off x="3240000" y="2053850"/>
            <a:ext cx="719145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/robots.txt</a:t>
            </a: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를 통하여 규칙을 확인할 수 있습니다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.</a:t>
            </a:r>
          </a:p>
          <a:p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ex) https://www.google.com/robots.txt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1851C7-6038-B468-DFFA-DB94AD02D7CA}"/>
              </a:ext>
            </a:extLst>
          </p:cNvPr>
          <p:cNvSpPr txBox="1"/>
          <p:nvPr/>
        </p:nvSpPr>
        <p:spPr>
          <a:xfrm>
            <a:off x="15595" y="3165571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3. </a:t>
            </a:r>
            <a:r>
              <a:rPr lang="ko-KR" altLang="en-US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크롤링 과정</a:t>
            </a:r>
          </a:p>
        </p:txBody>
      </p:sp>
    </p:spTree>
    <p:extLst>
      <p:ext uri="{BB962C8B-B14F-4D97-AF65-F5344CB8AC3E}">
        <p14:creationId xmlns:p14="http://schemas.microsoft.com/office/powerpoint/2010/main" val="5263027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2E4573A6-E349-4EEA-A03A-94CCCCC6EA9B}"/>
              </a:ext>
            </a:extLst>
          </p:cNvPr>
          <p:cNvCxnSpPr/>
          <p:nvPr/>
        </p:nvCxnSpPr>
        <p:spPr>
          <a:xfrm>
            <a:off x="2708364" y="607423"/>
            <a:ext cx="0" cy="5852160"/>
          </a:xfrm>
          <a:prstGeom prst="line">
            <a:avLst/>
          </a:prstGeom>
          <a:ln>
            <a:solidFill>
              <a:srgbClr val="F48B2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1F73623-4556-483C-B9AD-CBBA432E5AD6}"/>
              </a:ext>
            </a:extLst>
          </p:cNvPr>
          <p:cNvSpPr txBox="1"/>
          <p:nvPr/>
        </p:nvSpPr>
        <p:spPr>
          <a:xfrm>
            <a:off x="409303" y="775063"/>
            <a:ext cx="22816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60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크롤링의 이해</a:t>
            </a:r>
            <a:endParaRPr lang="en-US" altLang="ko-KR" sz="360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78FBFA-EC1D-4908-A0EA-C83F2F6FA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948151-16D6-4FC5-B055-3ED49D600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319D91-0FE6-8DB6-FC2B-16083C246A9C}"/>
              </a:ext>
            </a:extLst>
          </p:cNvPr>
          <p:cNvSpPr txBox="1"/>
          <p:nvPr/>
        </p:nvSpPr>
        <p:spPr>
          <a:xfrm>
            <a:off x="0" y="2212683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1.</a:t>
            </a:r>
            <a:r>
              <a:rPr lang="ko-KR" altLang="en-US" sz="2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크롤링이란</a:t>
            </a:r>
            <a:r>
              <a:rPr lang="en-US" altLang="ko-KR" sz="2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?</a:t>
            </a:r>
            <a:endParaRPr lang="ko-KR" altLang="en-US" sz="2400">
              <a:solidFill>
                <a:schemeClr val="tx1">
                  <a:alpha val="40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692192-A0BD-FB9A-DFCD-80FCD2E6A0B4}"/>
              </a:ext>
            </a:extLst>
          </p:cNvPr>
          <p:cNvSpPr txBox="1"/>
          <p:nvPr/>
        </p:nvSpPr>
        <p:spPr>
          <a:xfrm>
            <a:off x="15595" y="2691126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2. </a:t>
            </a:r>
            <a:r>
              <a:rPr lang="ko-KR" altLang="en-US" sz="2400"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크롤링 이야기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C3DEDA-C68F-3492-368A-94D385E30695}"/>
              </a:ext>
            </a:extLst>
          </p:cNvPr>
          <p:cNvSpPr txBox="1"/>
          <p:nvPr/>
        </p:nvSpPr>
        <p:spPr>
          <a:xfrm>
            <a:off x="3240000" y="720000"/>
            <a:ext cx="18807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/robots.txt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D425946-D0B5-7CAC-F775-447D97D70ACF}"/>
              </a:ext>
            </a:extLst>
          </p:cNvPr>
          <p:cNvSpPr txBox="1"/>
          <p:nvPr/>
        </p:nvSpPr>
        <p:spPr>
          <a:xfrm>
            <a:off x="3240000" y="2053850"/>
            <a:ext cx="797211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robots.txt</a:t>
            </a: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는 웹사이트에서 웹 크롤러 같은 로봇드르이</a:t>
            </a:r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접근을 제어하기 위한 규약입니다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1851C7-6038-B468-DFFA-DB94AD02D7CA}"/>
              </a:ext>
            </a:extLst>
          </p:cNvPr>
          <p:cNvSpPr txBox="1"/>
          <p:nvPr/>
        </p:nvSpPr>
        <p:spPr>
          <a:xfrm>
            <a:off x="15595" y="3165571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3. </a:t>
            </a:r>
            <a:r>
              <a:rPr lang="ko-KR" altLang="en-US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크롤링 과정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E57E02A-369D-9ACA-E474-1672C1EC2EEE}"/>
              </a:ext>
            </a:extLst>
          </p:cNvPr>
          <p:cNvSpPr txBox="1"/>
          <p:nvPr/>
        </p:nvSpPr>
        <p:spPr>
          <a:xfrm>
            <a:off x="3240000" y="3811909"/>
            <a:ext cx="564128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규칙</a:t>
            </a:r>
            <a:endParaRPr lang="en-US" altLang="ko-KR" sz="24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24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en-US" altLang="ko-KR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User-agent : </a:t>
            </a:r>
            <a:r>
              <a:rPr lang="ko-KR" altLang="en-US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규칙이 적용되는 크롤러 식별</a:t>
            </a:r>
            <a:endParaRPr lang="en-US" altLang="ko-KR" sz="24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en-US" altLang="ko-KR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Allow : </a:t>
            </a:r>
            <a:r>
              <a:rPr lang="ko-KR" altLang="en-US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크롤링할 수 있는 </a:t>
            </a:r>
            <a:r>
              <a:rPr lang="en-US" altLang="ko-KR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URL </a:t>
            </a:r>
            <a:r>
              <a:rPr lang="ko-KR" altLang="en-US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경로</a:t>
            </a:r>
            <a:endParaRPr lang="en-US" altLang="ko-KR" sz="24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en-US" altLang="ko-KR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Disallow : </a:t>
            </a:r>
            <a:r>
              <a:rPr lang="ko-KR" altLang="en-US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크롤링할 수 없는 </a:t>
            </a:r>
            <a:r>
              <a:rPr lang="en-US" altLang="ko-KR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URL </a:t>
            </a:r>
            <a:r>
              <a:rPr lang="ko-KR" altLang="en-US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경로</a:t>
            </a:r>
            <a:endParaRPr lang="en-US" altLang="ko-KR" sz="24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926681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2E4573A6-E349-4EEA-A03A-94CCCCC6EA9B}"/>
              </a:ext>
            </a:extLst>
          </p:cNvPr>
          <p:cNvCxnSpPr/>
          <p:nvPr/>
        </p:nvCxnSpPr>
        <p:spPr>
          <a:xfrm>
            <a:off x="2708364" y="607423"/>
            <a:ext cx="0" cy="5852160"/>
          </a:xfrm>
          <a:prstGeom prst="line">
            <a:avLst/>
          </a:prstGeom>
          <a:ln>
            <a:solidFill>
              <a:srgbClr val="F48B2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1F73623-4556-483C-B9AD-CBBA432E5AD6}"/>
              </a:ext>
            </a:extLst>
          </p:cNvPr>
          <p:cNvSpPr txBox="1"/>
          <p:nvPr/>
        </p:nvSpPr>
        <p:spPr>
          <a:xfrm>
            <a:off x="409303" y="775063"/>
            <a:ext cx="22816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60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크롤링의 이해</a:t>
            </a:r>
            <a:endParaRPr lang="en-US" altLang="ko-KR" sz="360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78FBFA-EC1D-4908-A0EA-C83F2F6FA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948151-16D6-4FC5-B055-3ED49D600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319D91-0FE6-8DB6-FC2B-16083C246A9C}"/>
              </a:ext>
            </a:extLst>
          </p:cNvPr>
          <p:cNvSpPr txBox="1"/>
          <p:nvPr/>
        </p:nvSpPr>
        <p:spPr>
          <a:xfrm>
            <a:off x="0" y="2212683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1.</a:t>
            </a:r>
            <a:r>
              <a:rPr lang="ko-KR" altLang="en-US" sz="2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크롤링이란</a:t>
            </a:r>
            <a:r>
              <a:rPr lang="en-US" altLang="ko-KR" sz="2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?</a:t>
            </a:r>
            <a:endParaRPr lang="ko-KR" altLang="en-US" sz="2400">
              <a:solidFill>
                <a:schemeClr val="tx1">
                  <a:alpha val="40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692192-A0BD-FB9A-DFCD-80FCD2E6A0B4}"/>
              </a:ext>
            </a:extLst>
          </p:cNvPr>
          <p:cNvSpPr txBox="1"/>
          <p:nvPr/>
        </p:nvSpPr>
        <p:spPr>
          <a:xfrm>
            <a:off x="15595" y="2691126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2. </a:t>
            </a:r>
            <a:r>
              <a:rPr lang="ko-KR" altLang="en-US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크롤링 이야기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C3DEDA-C68F-3492-368A-94D385E30695}"/>
              </a:ext>
            </a:extLst>
          </p:cNvPr>
          <p:cNvSpPr txBox="1"/>
          <p:nvPr/>
        </p:nvSpPr>
        <p:spPr>
          <a:xfrm>
            <a:off x="3240000" y="720000"/>
            <a:ext cx="18517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크롤링 과정</a:t>
            </a:r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1851C7-6038-B468-DFFA-DB94AD02D7CA}"/>
              </a:ext>
            </a:extLst>
          </p:cNvPr>
          <p:cNvSpPr txBox="1"/>
          <p:nvPr/>
        </p:nvSpPr>
        <p:spPr>
          <a:xfrm>
            <a:off x="15595" y="3165571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3. </a:t>
            </a:r>
            <a:r>
              <a:rPr lang="ko-KR" altLang="en-US" sz="2400"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크롤링 과정</a:t>
            </a: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BF4806D0-5A1B-DB21-41E1-1500537FE302}"/>
              </a:ext>
            </a:extLst>
          </p:cNvPr>
          <p:cNvGrpSpPr/>
          <p:nvPr/>
        </p:nvGrpSpPr>
        <p:grpSpPr>
          <a:xfrm>
            <a:off x="4565074" y="1438208"/>
            <a:ext cx="6788726" cy="4628409"/>
            <a:chOff x="4322618" y="1375227"/>
            <a:chExt cx="6788726" cy="4628409"/>
          </a:xfrm>
        </p:grpSpPr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1105C3DC-C534-809D-A410-3AA36775CE7B}"/>
                </a:ext>
              </a:extLst>
            </p:cNvPr>
            <p:cNvGrpSpPr/>
            <p:nvPr/>
          </p:nvGrpSpPr>
          <p:grpSpPr>
            <a:xfrm>
              <a:off x="4750760" y="1530620"/>
              <a:ext cx="5834532" cy="4193231"/>
              <a:chOff x="2118396" y="1408128"/>
              <a:chExt cx="5834532" cy="4193231"/>
            </a:xfrm>
          </p:grpSpPr>
          <p:grpSp>
            <p:nvGrpSpPr>
              <p:cNvPr id="20" name="그룹 19">
                <a:extLst>
                  <a:ext uri="{FF2B5EF4-FFF2-40B4-BE49-F238E27FC236}">
                    <a16:creationId xmlns:a16="http://schemas.microsoft.com/office/drawing/2014/main" id="{BDBD23D8-0A4D-2355-D236-689046F158B5}"/>
                  </a:ext>
                </a:extLst>
              </p:cNvPr>
              <p:cNvGrpSpPr/>
              <p:nvPr/>
            </p:nvGrpSpPr>
            <p:grpSpPr>
              <a:xfrm>
                <a:off x="2118396" y="1408128"/>
                <a:ext cx="5794285" cy="1190179"/>
                <a:chOff x="2118398" y="1408128"/>
                <a:chExt cx="5794285" cy="1190179"/>
              </a:xfrm>
            </p:grpSpPr>
            <p:sp>
              <p:nvSpPr>
                <p:cNvPr id="12" name="타원 11">
                  <a:extLst>
                    <a:ext uri="{FF2B5EF4-FFF2-40B4-BE49-F238E27FC236}">
                      <a16:creationId xmlns:a16="http://schemas.microsoft.com/office/drawing/2014/main" id="{F704C337-AF44-1D3F-67DF-7341D92E4AB7}"/>
                    </a:ext>
                  </a:extLst>
                </p:cNvPr>
                <p:cNvSpPr/>
                <p:nvPr/>
              </p:nvSpPr>
              <p:spPr>
                <a:xfrm>
                  <a:off x="5899163" y="1408128"/>
                  <a:ext cx="2013520" cy="1190179"/>
                </a:xfrm>
                <a:prstGeom prst="ellipse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4E45CC04-3578-F8FB-F7B3-13943AC2EFDA}"/>
                    </a:ext>
                  </a:extLst>
                </p:cNvPr>
                <p:cNvSpPr txBox="1"/>
                <p:nvPr/>
              </p:nvSpPr>
              <p:spPr>
                <a:xfrm>
                  <a:off x="6066590" y="1812573"/>
                  <a:ext cx="1678665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2000">
                      <a:latin typeface="KoPubWorld돋움체_Pro Light" panose="00000300000000000000" pitchFamily="50" charset="-127"/>
                      <a:ea typeface="KoPubWorld돋움체_Pro Light" panose="00000300000000000000" pitchFamily="50" charset="-127"/>
                      <a:cs typeface="KoPubWorld돋움체_Pro Light" panose="00000300000000000000" pitchFamily="50" charset="-127"/>
                    </a:rPr>
                    <a:t>웹 사이트 방문</a:t>
                  </a:r>
                  <a:endParaRPr lang="en-US" altLang="ko-KR" sz="2000">
                    <a:latin typeface="KoPubWorld돋움체_Pro Light" panose="00000300000000000000" pitchFamily="50" charset="-127"/>
                    <a:ea typeface="KoPubWorld돋움체_Pro Light" panose="00000300000000000000" pitchFamily="50" charset="-127"/>
                    <a:cs typeface="KoPubWorld돋움체_Pro Light" panose="00000300000000000000" pitchFamily="50" charset="-127"/>
                  </a:endParaRPr>
                </a:p>
              </p:txBody>
            </p:sp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69FDAA5F-4D24-0215-39A3-C9C3D683C6D0}"/>
                    </a:ext>
                  </a:extLst>
                </p:cNvPr>
                <p:cNvSpPr txBox="1"/>
                <p:nvPr/>
              </p:nvSpPr>
              <p:spPr>
                <a:xfrm>
                  <a:off x="2118398" y="1751018"/>
                  <a:ext cx="1345240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2400">
                      <a:latin typeface="KoPubWorld돋움체_Pro Light" panose="00000300000000000000" pitchFamily="50" charset="-127"/>
                      <a:ea typeface="KoPubWorld돋움체_Pro Light" panose="00000300000000000000" pitchFamily="50" charset="-127"/>
                      <a:cs typeface="KoPubWorld돋움체_Pro Light" panose="00000300000000000000" pitchFamily="50" charset="-127"/>
                    </a:rPr>
                    <a:t>웹 크롤러</a:t>
                  </a:r>
                  <a:endParaRPr lang="en-US" altLang="ko-KR" sz="2400">
                    <a:latin typeface="KoPubWorld돋움체_Pro Light" panose="00000300000000000000" pitchFamily="50" charset="-127"/>
                    <a:ea typeface="KoPubWorld돋움체_Pro Light" panose="00000300000000000000" pitchFamily="50" charset="-127"/>
                    <a:cs typeface="KoPubWorld돋움체_Pro Light" panose="00000300000000000000" pitchFamily="50" charset="-127"/>
                  </a:endParaRPr>
                </a:p>
              </p:txBody>
            </p:sp>
          </p:grpSp>
          <p:grpSp>
            <p:nvGrpSpPr>
              <p:cNvPr id="18" name="그룹 17">
                <a:extLst>
                  <a:ext uri="{FF2B5EF4-FFF2-40B4-BE49-F238E27FC236}">
                    <a16:creationId xmlns:a16="http://schemas.microsoft.com/office/drawing/2014/main" id="{7628BEF2-0321-C3F8-AECE-61CABB995B98}"/>
                  </a:ext>
                </a:extLst>
              </p:cNvPr>
              <p:cNvGrpSpPr/>
              <p:nvPr/>
            </p:nvGrpSpPr>
            <p:grpSpPr>
              <a:xfrm>
                <a:off x="5899163" y="2908082"/>
                <a:ext cx="2013520" cy="1190179"/>
                <a:chOff x="5899163" y="3204696"/>
                <a:chExt cx="2013520" cy="1190179"/>
              </a:xfrm>
            </p:grpSpPr>
            <p:sp>
              <p:nvSpPr>
                <p:cNvPr id="14" name="타원 13">
                  <a:extLst>
                    <a:ext uri="{FF2B5EF4-FFF2-40B4-BE49-F238E27FC236}">
                      <a16:creationId xmlns:a16="http://schemas.microsoft.com/office/drawing/2014/main" id="{1D7BAFF3-DE8C-790A-EA49-A760E0A44B48}"/>
                    </a:ext>
                  </a:extLst>
                </p:cNvPr>
                <p:cNvSpPr/>
                <p:nvPr/>
              </p:nvSpPr>
              <p:spPr>
                <a:xfrm>
                  <a:off x="5899163" y="3204696"/>
                  <a:ext cx="2013520" cy="1190179"/>
                </a:xfrm>
                <a:prstGeom prst="ellipse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813E78EC-F905-5EE4-C240-20F4BD1EE970}"/>
                    </a:ext>
                  </a:extLst>
                </p:cNvPr>
                <p:cNvSpPr txBox="1"/>
                <p:nvPr/>
              </p:nvSpPr>
              <p:spPr>
                <a:xfrm>
                  <a:off x="6103458" y="3606311"/>
                  <a:ext cx="1604927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2000">
                      <a:latin typeface="KoPubWorld돋움체_Pro Light" panose="00000300000000000000" pitchFamily="50" charset="-127"/>
                      <a:ea typeface="KoPubWorld돋움체_Pro Light" panose="00000300000000000000" pitchFamily="50" charset="-127"/>
                      <a:cs typeface="KoPubWorld돋움체_Pro Light" panose="00000300000000000000" pitchFamily="50" charset="-127"/>
                    </a:rPr>
                    <a:t>데이터 인덱싱</a:t>
                  </a:r>
                  <a:endParaRPr lang="en-US" altLang="ko-KR" sz="2000">
                    <a:latin typeface="KoPubWorld돋움체_Pro Light" panose="00000300000000000000" pitchFamily="50" charset="-127"/>
                    <a:ea typeface="KoPubWorld돋움체_Pro Light" panose="00000300000000000000" pitchFamily="50" charset="-127"/>
                    <a:cs typeface="KoPubWorld돋움체_Pro Light" panose="00000300000000000000" pitchFamily="50" charset="-127"/>
                  </a:endParaRPr>
                </a:p>
              </p:txBody>
            </p:sp>
          </p:grpSp>
          <p:grpSp>
            <p:nvGrpSpPr>
              <p:cNvPr id="19" name="그룹 18">
                <a:extLst>
                  <a:ext uri="{FF2B5EF4-FFF2-40B4-BE49-F238E27FC236}">
                    <a16:creationId xmlns:a16="http://schemas.microsoft.com/office/drawing/2014/main" id="{C2D3568A-D952-7C77-B047-C7591D4D96FB}"/>
                  </a:ext>
                </a:extLst>
              </p:cNvPr>
              <p:cNvGrpSpPr/>
              <p:nvPr/>
            </p:nvGrpSpPr>
            <p:grpSpPr>
              <a:xfrm>
                <a:off x="5899161" y="4411180"/>
                <a:ext cx="2053767" cy="1190179"/>
                <a:chOff x="5899163" y="4408036"/>
                <a:chExt cx="2053767" cy="1190179"/>
              </a:xfrm>
            </p:grpSpPr>
            <p:sp>
              <p:nvSpPr>
                <p:cNvPr id="16" name="타원 15">
                  <a:extLst>
                    <a:ext uri="{FF2B5EF4-FFF2-40B4-BE49-F238E27FC236}">
                      <a16:creationId xmlns:a16="http://schemas.microsoft.com/office/drawing/2014/main" id="{884E6033-2E98-1F45-165C-8BE962903B1E}"/>
                    </a:ext>
                  </a:extLst>
                </p:cNvPr>
                <p:cNvSpPr/>
                <p:nvPr/>
              </p:nvSpPr>
              <p:spPr>
                <a:xfrm>
                  <a:off x="5899163" y="4408036"/>
                  <a:ext cx="2013520" cy="1190179"/>
                </a:xfrm>
                <a:prstGeom prst="ellipse">
                  <a:avLst/>
                </a:prstGeom>
                <a:noFill/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C90254E0-6B3A-575E-99DB-8D2EB62740C2}"/>
                    </a:ext>
                  </a:extLst>
                </p:cNvPr>
                <p:cNvSpPr txBox="1"/>
                <p:nvPr/>
              </p:nvSpPr>
              <p:spPr>
                <a:xfrm>
                  <a:off x="5899163" y="4808544"/>
                  <a:ext cx="2053767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2000">
                      <a:latin typeface="KoPubWorld돋움체_Pro Light" panose="00000300000000000000" pitchFamily="50" charset="-127"/>
                      <a:ea typeface="KoPubWorld돋움체_Pro Light" panose="00000300000000000000" pitchFamily="50" charset="-127"/>
                      <a:cs typeface="KoPubWorld돋움체_Pro Light" panose="00000300000000000000" pitchFamily="50" charset="-127"/>
                    </a:rPr>
                    <a:t>데이터베이스 저장</a:t>
                  </a:r>
                  <a:endParaRPr lang="en-US" altLang="ko-KR" sz="2000">
                    <a:latin typeface="KoPubWorld돋움체_Pro Light" panose="00000300000000000000" pitchFamily="50" charset="-127"/>
                    <a:ea typeface="KoPubWorld돋움체_Pro Light" panose="00000300000000000000" pitchFamily="50" charset="-127"/>
                    <a:cs typeface="KoPubWorld돋움체_Pro Light" panose="00000300000000000000" pitchFamily="50" charset="-127"/>
                  </a:endParaRPr>
                </a:p>
              </p:txBody>
            </p:sp>
          </p:grpSp>
        </p:grp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928C5398-C648-5B90-94FD-7903BF7BBAD4}"/>
                </a:ext>
              </a:extLst>
            </p:cNvPr>
            <p:cNvSpPr/>
            <p:nvPr/>
          </p:nvSpPr>
          <p:spPr>
            <a:xfrm>
              <a:off x="4322618" y="1375227"/>
              <a:ext cx="6788726" cy="4628409"/>
            </a:xfrm>
            <a:prstGeom prst="round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5255154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154</TotalTime>
  <Words>496</Words>
  <Application>Microsoft Office PowerPoint</Application>
  <PresentationFormat>와이드스크린</PresentationFormat>
  <Paragraphs>128</Paragraphs>
  <Slides>11</Slides>
  <Notes>11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8" baseType="lpstr">
      <vt:lpstr>Arial</vt:lpstr>
      <vt:lpstr>KoPubWorld돋움체_Pro Bold</vt:lpstr>
      <vt:lpstr>맑은 고딕</vt:lpstr>
      <vt:lpstr>Calibri</vt:lpstr>
      <vt:lpstr>KoPubWorld돋움체_Pro Light</vt:lpstr>
      <vt:lpstr>Calibri Light</vt:lpstr>
      <vt:lpstr>Office Theme</vt:lpstr>
      <vt:lpstr>소프트웨어 나눔 축제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제목 입력</dc:title>
  <dc:creator>김형진</dc:creator>
  <cp:lastModifiedBy>김형진</cp:lastModifiedBy>
  <cp:revision>7</cp:revision>
  <dcterms:created xsi:type="dcterms:W3CDTF">2022-03-27T00:48:58Z</dcterms:created>
  <dcterms:modified xsi:type="dcterms:W3CDTF">2022-08-21T09:33:21Z</dcterms:modified>
</cp:coreProperties>
</file>

<file path=docProps/thumbnail.jpeg>
</file>